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0" r:id="rId2"/>
    <p:sldMasterId id="2147483655" r:id="rId3"/>
    <p:sldMasterId id="2147483660" r:id="rId4"/>
  </p:sldMasterIdLst>
  <p:notesMasterIdLst>
    <p:notesMasterId r:id="rId18"/>
  </p:notesMasterIdLst>
  <p:sldIdLst>
    <p:sldId id="306" r:id="rId5"/>
    <p:sldId id="308" r:id="rId6"/>
    <p:sldId id="293" r:id="rId7"/>
    <p:sldId id="281" r:id="rId8"/>
    <p:sldId id="294" r:id="rId9"/>
    <p:sldId id="310" r:id="rId10"/>
    <p:sldId id="302" r:id="rId11"/>
    <p:sldId id="301" r:id="rId12"/>
    <p:sldId id="307" r:id="rId13"/>
    <p:sldId id="303" r:id="rId14"/>
    <p:sldId id="304" r:id="rId15"/>
    <p:sldId id="309" r:id="rId16"/>
    <p:sldId id="305" r:id="rId17"/>
  </p:sldIdLst>
  <p:sldSz cx="9144000" cy="5143500" type="screen16x9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8ACFD-F9FF-4BE6-A4B4-9954C48A4CC3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C5636-E6CC-4F5B-8234-0BB235037E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2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H1 18-20 uger afhængig</a:t>
            </a:r>
            <a:r>
              <a:rPr lang="da-DK" baseline="0" dirty="0"/>
              <a:t> af erhvervsfag.</a:t>
            </a:r>
          </a:p>
          <a:p>
            <a:r>
              <a:rPr lang="da-DK" baseline="0" dirty="0"/>
              <a:t>H3 20 uger afsluttes med hue for byggeanlæg</a:t>
            </a:r>
          </a:p>
          <a:p>
            <a:r>
              <a:rPr lang="da-DK" baseline="0" dirty="0"/>
              <a:t>2-8 måneder er afhængig af fag Tømrer  2 måneder  elektriker 8 </a:t>
            </a:r>
          </a:p>
          <a:p>
            <a:endParaRPr lang="da-DK" baseline="0" dirty="0"/>
          </a:p>
          <a:p>
            <a:r>
              <a:rPr lang="da-DK" baseline="0" dirty="0"/>
              <a:t>Afslutning af uddannelse i 2023 eller 2024 baseres på erhvervsfag eks. Tømrer i 2023 og elektriker i 2024.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91EC2C-911D-48E2-9A95-0DC828850F8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897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EUD h1,2,3</a:t>
            </a:r>
            <a:r>
              <a:rPr lang="da-DK" baseline="0" dirty="0"/>
              <a:t> </a:t>
            </a:r>
          </a:p>
          <a:p>
            <a:endParaRPr lang="da-DK" baseline="0" dirty="0"/>
          </a:p>
          <a:p>
            <a:r>
              <a:rPr lang="da-DK" baseline="0" dirty="0"/>
              <a:t>Kort sagt mere på skole, ligeså meget hos mester.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91EC2C-911D-48E2-9A95-0DC828850F8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47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5636-E6CC-4F5B-8234-0BB235037E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36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483519"/>
            <a:ext cx="4968552" cy="57606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95536" y="987574"/>
            <a:ext cx="4968552" cy="324152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7" name="Pladsholder til indhold 2"/>
          <p:cNvSpPr>
            <a:spLocks noGrp="1"/>
          </p:cNvSpPr>
          <p:nvPr>
            <p:ph idx="10"/>
          </p:nvPr>
        </p:nvSpPr>
        <p:spPr>
          <a:xfrm>
            <a:off x="5868144" y="483518"/>
            <a:ext cx="2592288" cy="3744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70268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36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274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207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658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783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39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49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958454"/>
            <a:ext cx="6478588" cy="85725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31801" y="1872853"/>
            <a:ext cx="8277225" cy="24991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088188" y="4705350"/>
            <a:ext cx="1619250" cy="13454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23-06-2014</a:t>
            </a: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31801" y="4701778"/>
            <a:ext cx="6405563" cy="2702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8188" y="4838700"/>
            <a:ext cx="1619250" cy="13454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F0B223B7-BE89-483A-AC44-06B552208EE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425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23528" y="1923679"/>
            <a:ext cx="2592288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51520" y="195486"/>
            <a:ext cx="2448272" cy="93610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0"/>
          </p:nvPr>
        </p:nvSpPr>
        <p:spPr>
          <a:xfrm>
            <a:off x="3491880" y="699542"/>
            <a:ext cx="5184576" cy="24482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700" baseline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44175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483519"/>
            <a:ext cx="4968552" cy="50405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95536" y="987574"/>
            <a:ext cx="4968552" cy="324152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7" name="Pladsholder til indhold 2"/>
          <p:cNvSpPr>
            <a:spLocks noGrp="1"/>
          </p:cNvSpPr>
          <p:nvPr>
            <p:ph idx="10"/>
          </p:nvPr>
        </p:nvSpPr>
        <p:spPr>
          <a:xfrm>
            <a:off x="5868144" y="483518"/>
            <a:ext cx="2592288" cy="3744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4734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958454"/>
            <a:ext cx="6478588" cy="85725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31801" y="1872853"/>
            <a:ext cx="8277225" cy="24991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088188" y="4705350"/>
            <a:ext cx="1619250" cy="13454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23-06-2014</a:t>
            </a: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31801" y="4701778"/>
            <a:ext cx="6405563" cy="2702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8188" y="4838700"/>
            <a:ext cx="1619250" cy="13454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F0B223B7-BE89-483A-AC44-06B552208EE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916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90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71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475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3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94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59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10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5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5BA1961-627F-4268-8C9D-7056A798AC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3200" dirty="0"/>
              <a:t>18. maj 2021</a:t>
            </a:r>
          </a:p>
        </p:txBody>
      </p:sp>
      <p:sp>
        <p:nvSpPr>
          <p:cNvPr id="4" name="Undertitel 3">
            <a:extLst>
              <a:ext uri="{FF2B5EF4-FFF2-40B4-BE49-F238E27FC236}">
                <a16:creationId xmlns:a16="http://schemas.microsoft.com/office/drawing/2014/main" id="{C64286F3-79B0-4438-8E00-16F8C54A346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algn="ctr"/>
            <a:r>
              <a:rPr lang="da-DK" sz="3200" b="1" dirty="0"/>
              <a:t>Velkommen til informationsaften for EUX</a:t>
            </a:r>
          </a:p>
          <a:p>
            <a:pPr algn="ctr"/>
            <a:r>
              <a:rPr lang="da-DK" sz="3200" b="1" dirty="0"/>
              <a:t>for Køge og Næstved</a:t>
            </a:r>
          </a:p>
        </p:txBody>
      </p:sp>
      <p:pic>
        <p:nvPicPr>
          <p:cNvPr id="1026" name="Picture 2" descr="Eux - Erhvervsuddannelse og gymnasial eksamen | Børne– og  Undervisningsministeriet">
            <a:extLst>
              <a:ext uri="{FF2B5EF4-FFF2-40B4-BE49-F238E27FC236}">
                <a16:creationId xmlns:a16="http://schemas.microsoft.com/office/drawing/2014/main" id="{8FE3DB16-030B-4AB1-8287-4A3B20877E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39" y="2787775"/>
            <a:ext cx="3330549" cy="138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6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801370" y="4027961"/>
            <a:ext cx="1434731" cy="7097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Erhvervsfag 2 dage om ugen</a:t>
            </a:r>
          </a:p>
        </p:txBody>
      </p:sp>
      <p:sp>
        <p:nvSpPr>
          <p:cNvPr id="22" name="Titel 1"/>
          <p:cNvSpPr txBox="1">
            <a:spLocks/>
          </p:cNvSpPr>
          <p:nvPr/>
        </p:nvSpPr>
        <p:spPr>
          <a:xfrm>
            <a:off x="2949784" y="460289"/>
            <a:ext cx="3168089" cy="126124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342900"/>
            <a:r>
              <a:rPr lang="da-DK" sz="7500" dirty="0">
                <a:gradFill flip="none" rotWithShape="1">
                  <a:gsLst>
                    <a:gs pos="0">
                      <a:prstClr val="black"/>
                    </a:gs>
                    <a:gs pos="100000">
                      <a:prstClr val="black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Calibri Light" panose="020F0302020204030204"/>
              </a:rPr>
              <a:t>EUX </a:t>
            </a:r>
            <a:r>
              <a:rPr lang="da-DK" sz="1350" dirty="0">
                <a:gradFill flip="none" rotWithShape="1">
                  <a:gsLst>
                    <a:gs pos="0">
                      <a:prstClr val="black"/>
                    </a:gs>
                    <a:gs pos="100000">
                      <a:prstClr val="black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Calibri Light" panose="020F0302020204030204"/>
              </a:rPr>
              <a:t>uddannelsens opbygning</a:t>
            </a:r>
          </a:p>
        </p:txBody>
      </p:sp>
      <p:sp>
        <p:nvSpPr>
          <p:cNvPr id="28" name="Rektangel 27"/>
          <p:cNvSpPr/>
          <p:nvPr/>
        </p:nvSpPr>
        <p:spPr>
          <a:xfrm>
            <a:off x="639193" y="2644346"/>
            <a:ext cx="792956" cy="821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a-DK" sz="825" b="1" i="1" dirty="0">
                <a:solidFill>
                  <a:prstClr val="white"/>
                </a:solidFill>
                <a:latin typeface="Calibri" panose="020F0502020204030204"/>
              </a:rPr>
              <a:t> </a:t>
            </a:r>
          </a:p>
          <a:p>
            <a:pPr algn="ctr" defTabSz="685800"/>
            <a:r>
              <a:rPr lang="da-DK" sz="825" i="1" u="sng" dirty="0">
                <a:solidFill>
                  <a:prstClr val="white"/>
                </a:solidFill>
                <a:latin typeface="Calibri" panose="020F0502020204030204"/>
              </a:rPr>
              <a:t>C-niveau</a:t>
            </a:r>
          </a:p>
          <a:p>
            <a:pPr algn="ctr"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Dansk </a:t>
            </a:r>
          </a:p>
          <a:p>
            <a:pPr algn="ctr"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Engelsk </a:t>
            </a:r>
          </a:p>
          <a:p>
            <a:pPr algn="ctr"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Samfund</a:t>
            </a:r>
          </a:p>
          <a:p>
            <a:pPr algn="ctr" defTabSz="685800"/>
            <a:endParaRPr lang="da-DK" sz="825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29" name="Rektangel 28"/>
          <p:cNvSpPr/>
          <p:nvPr/>
        </p:nvSpPr>
        <p:spPr>
          <a:xfrm>
            <a:off x="1546448" y="2644346"/>
            <a:ext cx="792956" cy="821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a-DK" sz="1125" b="1" i="1" dirty="0">
                <a:solidFill>
                  <a:prstClr val="white"/>
                </a:solidFill>
                <a:latin typeface="Calibri" panose="020F0502020204030204"/>
              </a:rPr>
              <a:t> </a:t>
            </a:r>
          </a:p>
          <a:p>
            <a:pPr algn="ctr" defTabSz="685800"/>
            <a:r>
              <a:rPr lang="da-DK" sz="825" i="1" u="sng" dirty="0">
                <a:solidFill>
                  <a:prstClr val="white"/>
                </a:solidFill>
                <a:latin typeface="Calibri" panose="020F0502020204030204"/>
              </a:rPr>
              <a:t>C-niveau</a:t>
            </a:r>
          </a:p>
          <a:p>
            <a:pPr algn="ctr"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Matematik</a:t>
            </a:r>
          </a:p>
          <a:p>
            <a:pPr algn="ctr"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Fysik</a:t>
            </a:r>
          </a:p>
          <a:p>
            <a:pPr algn="ctr"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Teknologi/</a:t>
            </a:r>
          </a:p>
          <a:p>
            <a:pPr algn="ctr"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IT</a:t>
            </a:r>
          </a:p>
          <a:p>
            <a:pPr algn="ctr"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30" name="Rektangel 29"/>
          <p:cNvSpPr/>
          <p:nvPr/>
        </p:nvSpPr>
        <p:spPr>
          <a:xfrm>
            <a:off x="3246661" y="2633173"/>
            <a:ext cx="635794" cy="870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Dansk A</a:t>
            </a:r>
          </a:p>
          <a:p>
            <a:pPr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Kemi C</a:t>
            </a:r>
          </a:p>
          <a:p>
            <a:pPr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Mat B </a:t>
            </a:r>
          </a:p>
          <a:p>
            <a:pPr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Fysik B</a:t>
            </a:r>
          </a:p>
          <a:p>
            <a:pPr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Engelsk B</a:t>
            </a:r>
          </a:p>
          <a:p>
            <a:pPr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Studietur</a:t>
            </a:r>
          </a:p>
        </p:txBody>
      </p:sp>
      <p:sp>
        <p:nvSpPr>
          <p:cNvPr id="47" name="Rektangel 46"/>
          <p:cNvSpPr/>
          <p:nvPr/>
        </p:nvSpPr>
        <p:spPr>
          <a:xfrm>
            <a:off x="4840228" y="2633173"/>
            <a:ext cx="761075" cy="932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Teknologi B</a:t>
            </a:r>
          </a:p>
          <a:p>
            <a:pPr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Dansk A </a:t>
            </a:r>
          </a:p>
          <a:p>
            <a:pPr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Engelsk B</a:t>
            </a:r>
          </a:p>
          <a:p>
            <a:pPr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Fysik B</a:t>
            </a:r>
          </a:p>
          <a:p>
            <a:pPr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Mat B</a:t>
            </a:r>
          </a:p>
          <a:p>
            <a:pPr defTabSz="685800"/>
            <a:endParaRPr lang="da-DK" sz="825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/>
            <a:endParaRPr lang="da-DK" sz="82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ktangel 47"/>
          <p:cNvSpPr/>
          <p:nvPr/>
        </p:nvSpPr>
        <p:spPr>
          <a:xfrm>
            <a:off x="5957413" y="2633172"/>
            <a:ext cx="1480488" cy="932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Mat A/</a:t>
            </a:r>
            <a:r>
              <a:rPr lang="da-DK" sz="825" dirty="0" err="1">
                <a:solidFill>
                  <a:prstClr val="white"/>
                </a:solidFill>
                <a:latin typeface="Calibri" panose="020F0502020204030204"/>
              </a:rPr>
              <a:t>samf</a:t>
            </a:r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 B </a:t>
            </a:r>
          </a:p>
          <a:p>
            <a:pPr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Dansk A</a:t>
            </a:r>
          </a:p>
          <a:p>
            <a:pPr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Teknikfag A/B</a:t>
            </a:r>
          </a:p>
          <a:p>
            <a:pPr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Byggeri og energi</a:t>
            </a:r>
          </a:p>
          <a:p>
            <a:pPr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Udvikling og produktion</a:t>
            </a:r>
          </a:p>
          <a:p>
            <a:pPr defTabSz="685800"/>
            <a:endParaRPr lang="da-DK" sz="82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Rektangel 48"/>
          <p:cNvSpPr/>
          <p:nvPr/>
        </p:nvSpPr>
        <p:spPr>
          <a:xfrm>
            <a:off x="7483317" y="2644346"/>
            <a:ext cx="1427601" cy="821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da-DK" sz="825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da-DK" sz="825" dirty="0">
                <a:solidFill>
                  <a:prstClr val="black"/>
                </a:solidFill>
                <a:latin typeface="Calibri" panose="020F0502020204030204"/>
              </a:rPr>
              <a:t>Svendeprøve</a:t>
            </a:r>
          </a:p>
          <a:p>
            <a:pPr defTabSz="685800"/>
            <a:r>
              <a:rPr lang="da-DK" sz="825" dirty="0">
                <a:solidFill>
                  <a:prstClr val="black"/>
                </a:solidFill>
                <a:latin typeface="Calibri" panose="020F0502020204030204"/>
              </a:rPr>
              <a:t>Sammen med EUD </a:t>
            </a:r>
          </a:p>
          <a:p>
            <a:pPr defTabSz="685800"/>
            <a:r>
              <a:rPr lang="da-DK" sz="825" dirty="0">
                <a:solidFill>
                  <a:prstClr val="black"/>
                </a:solidFill>
                <a:latin typeface="Calibri" panose="020F0502020204030204"/>
              </a:rPr>
              <a:t>Teknikfag for elektrikere, </a:t>
            </a:r>
            <a:r>
              <a:rPr lang="da-DK" sz="825" dirty="0">
                <a:solidFill>
                  <a:srgbClr val="FF0000"/>
                </a:solidFill>
                <a:latin typeface="Calibri" panose="020F0502020204030204"/>
              </a:rPr>
              <a:t>6 uger fagligt, </a:t>
            </a:r>
          </a:p>
          <a:p>
            <a:pPr defTabSz="685800"/>
            <a:endParaRPr lang="da-DK" sz="825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/>
            <a:endParaRPr lang="da-DK" sz="82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Afrundet rektangel 49"/>
          <p:cNvSpPr/>
          <p:nvPr/>
        </p:nvSpPr>
        <p:spPr>
          <a:xfrm rot="1129468">
            <a:off x="8178988" y="1489360"/>
            <a:ext cx="675070" cy="4643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4 -5 år </a:t>
            </a:r>
            <a:endParaRPr lang="da-DK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ktangel 22"/>
          <p:cNvSpPr/>
          <p:nvPr/>
        </p:nvSpPr>
        <p:spPr>
          <a:xfrm>
            <a:off x="639193" y="1951163"/>
            <a:ext cx="792956" cy="4643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a-DK" sz="1200" dirty="0">
                <a:solidFill>
                  <a:prstClr val="white"/>
                </a:solidFill>
                <a:latin typeface="Calibri" panose="020F0502020204030204"/>
              </a:rPr>
              <a:t>GF 1 </a:t>
            </a:r>
          </a:p>
          <a:p>
            <a:pPr algn="ctr"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20 uger </a:t>
            </a:r>
          </a:p>
        </p:txBody>
      </p:sp>
      <p:sp>
        <p:nvSpPr>
          <p:cNvPr id="24" name="Rektangel 23"/>
          <p:cNvSpPr/>
          <p:nvPr/>
        </p:nvSpPr>
        <p:spPr>
          <a:xfrm>
            <a:off x="3346674" y="1951162"/>
            <a:ext cx="535781" cy="4643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a-DK" sz="1350" dirty="0">
                <a:solidFill>
                  <a:prstClr val="white"/>
                </a:solidFill>
                <a:latin typeface="Calibri" panose="020F0502020204030204"/>
              </a:rPr>
              <a:t>H1</a:t>
            </a:r>
          </a:p>
          <a:p>
            <a:pPr algn="ctr"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18-20 uger</a:t>
            </a:r>
          </a:p>
        </p:txBody>
      </p:sp>
      <p:sp>
        <p:nvSpPr>
          <p:cNvPr id="25" name="Rektangel 24"/>
          <p:cNvSpPr/>
          <p:nvPr/>
        </p:nvSpPr>
        <p:spPr>
          <a:xfrm>
            <a:off x="1546449" y="1944015"/>
            <a:ext cx="792956" cy="4643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a-DK" sz="1200" dirty="0">
                <a:solidFill>
                  <a:prstClr val="white"/>
                </a:solidFill>
                <a:latin typeface="Calibri" panose="020F0502020204030204"/>
              </a:rPr>
              <a:t>GF 2 </a:t>
            </a:r>
          </a:p>
          <a:p>
            <a:pPr algn="ctr"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20 uger </a:t>
            </a:r>
          </a:p>
        </p:txBody>
      </p:sp>
      <p:sp>
        <p:nvSpPr>
          <p:cNvPr id="26" name="Rektangel 25"/>
          <p:cNvSpPr/>
          <p:nvPr/>
        </p:nvSpPr>
        <p:spPr>
          <a:xfrm>
            <a:off x="2453705" y="1944015"/>
            <a:ext cx="792956" cy="4643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a-DK" sz="1200" dirty="0">
                <a:solidFill>
                  <a:prstClr val="white"/>
                </a:solidFill>
                <a:latin typeface="Calibri" panose="020F0502020204030204"/>
              </a:rPr>
              <a:t>MESTER</a:t>
            </a:r>
          </a:p>
          <a:p>
            <a:pPr algn="ctr" defTabSz="685800"/>
            <a:r>
              <a:rPr lang="da-DK" sz="1050" dirty="0">
                <a:solidFill>
                  <a:prstClr val="white"/>
                </a:solidFill>
                <a:latin typeface="Calibri" panose="020F0502020204030204"/>
              </a:rPr>
              <a:t>32 uger</a:t>
            </a:r>
          </a:p>
        </p:txBody>
      </p:sp>
      <p:sp>
        <p:nvSpPr>
          <p:cNvPr id="27" name="Rektangel 26"/>
          <p:cNvSpPr/>
          <p:nvPr/>
        </p:nvSpPr>
        <p:spPr>
          <a:xfrm>
            <a:off x="3964607" y="1941911"/>
            <a:ext cx="792956" cy="4643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a-DK" sz="1200" dirty="0">
                <a:solidFill>
                  <a:prstClr val="white"/>
                </a:solidFill>
                <a:latin typeface="Calibri" panose="020F0502020204030204"/>
              </a:rPr>
              <a:t>MESTER</a:t>
            </a:r>
          </a:p>
          <a:p>
            <a:pPr algn="ctr" defTabSz="685800"/>
            <a:r>
              <a:rPr lang="da-DK" sz="1200" dirty="0">
                <a:solidFill>
                  <a:prstClr val="white"/>
                </a:solidFill>
                <a:latin typeface="Calibri" panose="020F0502020204030204"/>
              </a:rPr>
              <a:t>32 uger</a:t>
            </a:r>
            <a:endParaRPr lang="da-DK" sz="10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ktangel 30"/>
          <p:cNvSpPr/>
          <p:nvPr/>
        </p:nvSpPr>
        <p:spPr>
          <a:xfrm>
            <a:off x="5523373" y="1944015"/>
            <a:ext cx="792956" cy="4643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a-DK" sz="1200" dirty="0">
                <a:solidFill>
                  <a:prstClr val="white"/>
                </a:solidFill>
                <a:latin typeface="Calibri" panose="020F0502020204030204"/>
              </a:rPr>
              <a:t>MESTER</a:t>
            </a:r>
          </a:p>
          <a:p>
            <a:pPr algn="ctr" defTabSz="685800"/>
            <a:r>
              <a:rPr lang="da-DK" sz="1200" dirty="0">
                <a:solidFill>
                  <a:prstClr val="white"/>
                </a:solidFill>
                <a:latin typeface="Calibri" panose="020F0502020204030204"/>
              </a:rPr>
              <a:t>33 uger</a:t>
            </a:r>
            <a:endParaRPr lang="da-DK" sz="10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ktangel 31"/>
          <p:cNvSpPr/>
          <p:nvPr/>
        </p:nvSpPr>
        <p:spPr>
          <a:xfrm>
            <a:off x="7049992" y="1951163"/>
            <a:ext cx="792956" cy="4643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a-DK" sz="120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/>
            <a:r>
              <a:rPr lang="da-DK" sz="1200" dirty="0">
                <a:solidFill>
                  <a:prstClr val="white"/>
                </a:solidFill>
                <a:latin typeface="Calibri" panose="020F0502020204030204"/>
              </a:rPr>
              <a:t>MESTER</a:t>
            </a:r>
          </a:p>
          <a:p>
            <a:pPr algn="ctr"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2--8 mdr.</a:t>
            </a:r>
          </a:p>
          <a:p>
            <a:pPr algn="ctr" defTabSz="685800"/>
            <a:endParaRPr lang="da-DK" sz="10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ktangel 32"/>
          <p:cNvSpPr/>
          <p:nvPr/>
        </p:nvSpPr>
        <p:spPr>
          <a:xfrm>
            <a:off x="4872578" y="1944015"/>
            <a:ext cx="535781" cy="4643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a-DK" sz="1350" dirty="0">
                <a:solidFill>
                  <a:prstClr val="white"/>
                </a:solidFill>
                <a:latin typeface="Calibri" panose="020F0502020204030204"/>
              </a:rPr>
              <a:t>H2</a:t>
            </a:r>
          </a:p>
          <a:p>
            <a:pPr algn="ctr"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19 uger</a:t>
            </a:r>
          </a:p>
        </p:txBody>
      </p:sp>
      <p:sp>
        <p:nvSpPr>
          <p:cNvPr id="34" name="Rektangel 33"/>
          <p:cNvSpPr/>
          <p:nvPr/>
        </p:nvSpPr>
        <p:spPr>
          <a:xfrm>
            <a:off x="6415628" y="1944015"/>
            <a:ext cx="535781" cy="4643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a-DK" sz="1350" dirty="0">
                <a:solidFill>
                  <a:prstClr val="white"/>
                </a:solidFill>
                <a:latin typeface="Calibri" panose="020F0502020204030204"/>
              </a:rPr>
              <a:t>H3</a:t>
            </a:r>
          </a:p>
          <a:p>
            <a:pPr algn="ctr"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20 uger</a:t>
            </a:r>
          </a:p>
        </p:txBody>
      </p:sp>
      <p:sp>
        <p:nvSpPr>
          <p:cNvPr id="36" name="Rektangel 35"/>
          <p:cNvSpPr/>
          <p:nvPr/>
        </p:nvSpPr>
        <p:spPr>
          <a:xfrm>
            <a:off x="7941532" y="1944015"/>
            <a:ext cx="535781" cy="4643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a-DK" sz="1350" dirty="0">
                <a:solidFill>
                  <a:prstClr val="white"/>
                </a:solidFill>
                <a:latin typeface="Calibri" panose="020F0502020204030204"/>
              </a:rPr>
              <a:t>H4</a:t>
            </a:r>
          </a:p>
          <a:p>
            <a:pPr algn="ctr"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6 uger</a:t>
            </a:r>
          </a:p>
        </p:txBody>
      </p:sp>
      <p:cxnSp>
        <p:nvCxnSpPr>
          <p:cNvPr id="37" name="Lige pilforbindelse 36"/>
          <p:cNvCxnSpPr>
            <a:endCxn id="30" idx="0"/>
          </p:cNvCxnSpPr>
          <p:nvPr/>
        </p:nvCxnSpPr>
        <p:spPr>
          <a:xfrm flipH="1">
            <a:off x="3564558" y="2395080"/>
            <a:ext cx="20705" cy="23809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Lige pilforbindelse 37"/>
          <p:cNvCxnSpPr/>
          <p:nvPr/>
        </p:nvCxnSpPr>
        <p:spPr>
          <a:xfrm>
            <a:off x="5121946" y="2415506"/>
            <a:ext cx="8036" cy="29121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Lige pilforbindelse 38"/>
          <p:cNvCxnSpPr/>
          <p:nvPr/>
        </p:nvCxnSpPr>
        <p:spPr>
          <a:xfrm flipH="1">
            <a:off x="6583090" y="2406255"/>
            <a:ext cx="28882" cy="30046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Lige pilforbindelse 42"/>
          <p:cNvCxnSpPr/>
          <p:nvPr/>
        </p:nvCxnSpPr>
        <p:spPr>
          <a:xfrm>
            <a:off x="8205404" y="2395337"/>
            <a:ext cx="8036" cy="29121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Nedadgående pil 3"/>
          <p:cNvSpPr/>
          <p:nvPr/>
        </p:nvSpPr>
        <p:spPr>
          <a:xfrm>
            <a:off x="1303464" y="3503778"/>
            <a:ext cx="363474" cy="486476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a-DK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2490017" y="3805075"/>
            <a:ext cx="756644" cy="471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Juli 2022- Jan 2023</a:t>
            </a:r>
          </a:p>
        </p:txBody>
      </p:sp>
      <p:sp>
        <p:nvSpPr>
          <p:cNvPr id="35" name="Rektangel 34"/>
          <p:cNvSpPr/>
          <p:nvPr/>
        </p:nvSpPr>
        <p:spPr>
          <a:xfrm>
            <a:off x="3964607" y="3792217"/>
            <a:ext cx="792956" cy="471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Juli 2023 – Jan 2024</a:t>
            </a:r>
          </a:p>
        </p:txBody>
      </p:sp>
      <p:sp>
        <p:nvSpPr>
          <p:cNvPr id="40" name="Rektangel 39"/>
          <p:cNvSpPr/>
          <p:nvPr/>
        </p:nvSpPr>
        <p:spPr>
          <a:xfrm>
            <a:off x="5523373" y="3805075"/>
            <a:ext cx="792956" cy="471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Juli 2024 – Jan 2025</a:t>
            </a:r>
          </a:p>
        </p:txBody>
      </p:sp>
      <p:cxnSp>
        <p:nvCxnSpPr>
          <p:cNvPr id="6" name="Lige pilforbindelse 5"/>
          <p:cNvCxnSpPr>
            <a:stCxn id="26" idx="2"/>
            <a:endCxn id="2" idx="0"/>
          </p:cNvCxnSpPr>
          <p:nvPr/>
        </p:nvCxnSpPr>
        <p:spPr>
          <a:xfrm>
            <a:off x="2850183" y="2408358"/>
            <a:ext cx="18156" cy="13967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Lige pilforbindelse 41"/>
          <p:cNvCxnSpPr/>
          <p:nvPr/>
        </p:nvCxnSpPr>
        <p:spPr>
          <a:xfrm>
            <a:off x="4353712" y="2427476"/>
            <a:ext cx="18156" cy="13967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Lige pilforbindelse 43"/>
          <p:cNvCxnSpPr>
            <a:endCxn id="40" idx="0"/>
          </p:cNvCxnSpPr>
          <p:nvPr/>
        </p:nvCxnSpPr>
        <p:spPr>
          <a:xfrm>
            <a:off x="5899464" y="2415506"/>
            <a:ext cx="20387" cy="13895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16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  <p:bldP spid="29" grpId="0" animBg="1"/>
      <p:bldP spid="30" grpId="0" animBg="1"/>
      <p:bldP spid="47" grpId="0" animBg="1"/>
      <p:bldP spid="48" grpId="0" animBg="1"/>
      <p:bldP spid="49" grpId="0" animBg="1"/>
      <p:bldP spid="5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42714" y="1977041"/>
            <a:ext cx="792956" cy="4643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a-DK" sz="1200" dirty="0">
                <a:solidFill>
                  <a:prstClr val="white"/>
                </a:solidFill>
                <a:latin typeface="Calibri" panose="020F0502020204030204"/>
              </a:rPr>
              <a:t>GF 1 </a:t>
            </a:r>
          </a:p>
          <a:p>
            <a:pPr algn="ctr"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20 uger </a:t>
            </a:r>
          </a:p>
        </p:txBody>
      </p:sp>
      <p:sp>
        <p:nvSpPr>
          <p:cNvPr id="7" name="Rektangel 6"/>
          <p:cNvSpPr/>
          <p:nvPr/>
        </p:nvSpPr>
        <p:spPr>
          <a:xfrm>
            <a:off x="2950195" y="1977041"/>
            <a:ext cx="535781" cy="4643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a-DK" sz="1350" dirty="0">
                <a:solidFill>
                  <a:prstClr val="white"/>
                </a:solidFill>
                <a:latin typeface="Calibri" panose="020F0502020204030204"/>
              </a:rPr>
              <a:t>H1</a:t>
            </a:r>
          </a:p>
          <a:p>
            <a:pPr algn="ctr"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18 uger</a:t>
            </a:r>
          </a:p>
        </p:txBody>
      </p:sp>
      <p:sp>
        <p:nvSpPr>
          <p:cNvPr id="11" name="Rektangel 10"/>
          <p:cNvSpPr/>
          <p:nvPr/>
        </p:nvSpPr>
        <p:spPr>
          <a:xfrm>
            <a:off x="1149970" y="1969894"/>
            <a:ext cx="792956" cy="4643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a-DK" sz="1200" dirty="0">
                <a:solidFill>
                  <a:prstClr val="white"/>
                </a:solidFill>
                <a:latin typeface="Calibri" panose="020F0502020204030204"/>
              </a:rPr>
              <a:t>GF 2 </a:t>
            </a:r>
          </a:p>
          <a:p>
            <a:pPr algn="ctr"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20 uger </a:t>
            </a:r>
          </a:p>
        </p:txBody>
      </p:sp>
      <p:sp>
        <p:nvSpPr>
          <p:cNvPr id="12" name="Rektangel 11"/>
          <p:cNvSpPr/>
          <p:nvPr/>
        </p:nvSpPr>
        <p:spPr>
          <a:xfrm>
            <a:off x="2057227" y="1969894"/>
            <a:ext cx="792956" cy="4643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a-DK" sz="1200" dirty="0">
                <a:solidFill>
                  <a:prstClr val="white"/>
                </a:solidFill>
                <a:latin typeface="Calibri" panose="020F0502020204030204"/>
              </a:rPr>
              <a:t>MESTER</a:t>
            </a:r>
            <a:endParaRPr lang="da-DK" sz="10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3568129" y="1977041"/>
            <a:ext cx="792956" cy="4643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a-DK" sz="1200" dirty="0">
                <a:solidFill>
                  <a:prstClr val="white"/>
                </a:solidFill>
                <a:latin typeface="Calibri" panose="020F0502020204030204"/>
              </a:rPr>
              <a:t>MESTER</a:t>
            </a:r>
            <a:endParaRPr lang="da-DK" sz="10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5126895" y="1969894"/>
            <a:ext cx="792956" cy="4643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a-DK" sz="1200" dirty="0">
                <a:solidFill>
                  <a:prstClr val="white"/>
                </a:solidFill>
                <a:latin typeface="Calibri" panose="020F0502020204030204"/>
              </a:rPr>
              <a:t>MESTER</a:t>
            </a:r>
            <a:endParaRPr lang="da-DK" sz="10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6653514" y="1977041"/>
            <a:ext cx="792956" cy="4643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a-DK" sz="1200" dirty="0">
                <a:solidFill>
                  <a:prstClr val="white"/>
                </a:solidFill>
                <a:latin typeface="Calibri" panose="020F0502020204030204"/>
              </a:rPr>
              <a:t>MESTER</a:t>
            </a:r>
          </a:p>
          <a:p>
            <a:pPr algn="ctr"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1 mdr.</a:t>
            </a:r>
          </a:p>
        </p:txBody>
      </p:sp>
      <p:sp>
        <p:nvSpPr>
          <p:cNvPr id="19" name="Rektangel 18"/>
          <p:cNvSpPr/>
          <p:nvPr/>
        </p:nvSpPr>
        <p:spPr>
          <a:xfrm>
            <a:off x="4476100" y="1969893"/>
            <a:ext cx="535781" cy="4643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a-DK" sz="1350" dirty="0">
                <a:solidFill>
                  <a:prstClr val="white"/>
                </a:solidFill>
                <a:latin typeface="Calibri" panose="020F0502020204030204"/>
              </a:rPr>
              <a:t>H2</a:t>
            </a:r>
          </a:p>
          <a:p>
            <a:pPr algn="ctr"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19 uger</a:t>
            </a:r>
          </a:p>
        </p:txBody>
      </p:sp>
      <p:sp>
        <p:nvSpPr>
          <p:cNvPr id="20" name="Rektangel 19"/>
          <p:cNvSpPr/>
          <p:nvPr/>
        </p:nvSpPr>
        <p:spPr>
          <a:xfrm>
            <a:off x="6019150" y="1969893"/>
            <a:ext cx="535781" cy="4643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a-DK" sz="1350" dirty="0">
                <a:solidFill>
                  <a:prstClr val="white"/>
                </a:solidFill>
                <a:latin typeface="Calibri" panose="020F0502020204030204"/>
              </a:rPr>
              <a:t>H3</a:t>
            </a:r>
          </a:p>
          <a:p>
            <a:pPr algn="ctr"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20 uger</a:t>
            </a:r>
          </a:p>
        </p:txBody>
      </p:sp>
      <p:sp>
        <p:nvSpPr>
          <p:cNvPr id="21" name="Rektangel 20"/>
          <p:cNvSpPr/>
          <p:nvPr/>
        </p:nvSpPr>
        <p:spPr>
          <a:xfrm>
            <a:off x="7545054" y="1969893"/>
            <a:ext cx="535781" cy="4643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a-DK" sz="1350" dirty="0">
                <a:solidFill>
                  <a:prstClr val="white"/>
                </a:solidFill>
                <a:latin typeface="Calibri" panose="020F0502020204030204"/>
              </a:rPr>
              <a:t>H4</a:t>
            </a:r>
          </a:p>
          <a:p>
            <a:pPr algn="ctr"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6 uger</a:t>
            </a:r>
          </a:p>
        </p:txBody>
      </p:sp>
      <p:sp>
        <p:nvSpPr>
          <p:cNvPr id="22" name="Titel 1"/>
          <p:cNvSpPr txBox="1">
            <a:spLocks/>
          </p:cNvSpPr>
          <p:nvPr/>
        </p:nvSpPr>
        <p:spPr>
          <a:xfrm>
            <a:off x="384048" y="498424"/>
            <a:ext cx="7107513" cy="126124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342900"/>
            <a:r>
              <a:rPr lang="da-DK" sz="7500" dirty="0">
                <a:gradFill flip="none" rotWithShape="1">
                  <a:gsLst>
                    <a:gs pos="0">
                      <a:prstClr val="black"/>
                    </a:gs>
                    <a:gs pos="100000">
                      <a:prstClr val="black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Calibri Light" panose="020F0302020204030204"/>
              </a:rPr>
              <a:t>EUX tømrer </a:t>
            </a:r>
            <a:endParaRPr lang="da-DK" sz="1350" dirty="0">
              <a:gradFill flip="none" rotWithShape="1">
                <a:gsLst>
                  <a:gs pos="0">
                    <a:prstClr val="black"/>
                  </a:gs>
                  <a:gs pos="100000">
                    <a:prstClr val="black">
                      <a:lumMod val="65000"/>
                    </a:prstClr>
                  </a:gs>
                </a:gsLst>
                <a:lin ang="5580000" scaled="0"/>
                <a:tileRect/>
              </a:gradFill>
              <a:effectLst>
                <a:glow rad="38100">
                  <a:prstClr val="white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Calibri Light" panose="020F0302020204030204"/>
            </a:endParaRPr>
          </a:p>
          <a:p>
            <a:pPr defTabSz="342900"/>
            <a:r>
              <a:rPr lang="da-DK" sz="1350" dirty="0">
                <a:gradFill flip="none" rotWithShape="1">
                  <a:gsLst>
                    <a:gs pos="0">
                      <a:prstClr val="black"/>
                    </a:gs>
                    <a:gs pos="100000">
                      <a:prstClr val="black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Calibri Light" panose="020F0302020204030204"/>
              </a:rPr>
              <a:t>  Oversigt</a:t>
            </a:r>
          </a:p>
        </p:txBody>
      </p:sp>
      <p:sp>
        <p:nvSpPr>
          <p:cNvPr id="24" name="Rektangel 23"/>
          <p:cNvSpPr/>
          <p:nvPr/>
        </p:nvSpPr>
        <p:spPr>
          <a:xfrm>
            <a:off x="242714" y="4181211"/>
            <a:ext cx="792956" cy="464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a-DK" sz="1200" dirty="0">
                <a:solidFill>
                  <a:prstClr val="white"/>
                </a:solidFill>
                <a:latin typeface="Calibri" panose="020F0502020204030204"/>
              </a:rPr>
              <a:t>GF 1 </a:t>
            </a:r>
          </a:p>
          <a:p>
            <a:pPr algn="ctr"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20 uger </a:t>
            </a:r>
          </a:p>
        </p:txBody>
      </p:sp>
      <p:sp>
        <p:nvSpPr>
          <p:cNvPr id="25" name="Rektangel 24"/>
          <p:cNvSpPr/>
          <p:nvPr/>
        </p:nvSpPr>
        <p:spPr>
          <a:xfrm>
            <a:off x="1149971" y="4181211"/>
            <a:ext cx="792956" cy="464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a-DK" sz="1200" dirty="0">
                <a:solidFill>
                  <a:prstClr val="white"/>
                </a:solidFill>
                <a:latin typeface="Calibri" panose="020F0502020204030204"/>
              </a:rPr>
              <a:t>GF 2 </a:t>
            </a:r>
          </a:p>
          <a:p>
            <a:pPr algn="ctr"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20 uger </a:t>
            </a:r>
          </a:p>
        </p:txBody>
      </p:sp>
      <p:sp>
        <p:nvSpPr>
          <p:cNvPr id="26" name="Rektangel 25"/>
          <p:cNvSpPr/>
          <p:nvPr/>
        </p:nvSpPr>
        <p:spPr>
          <a:xfrm>
            <a:off x="2057227" y="4181211"/>
            <a:ext cx="697268" cy="464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a-DK" sz="1200" dirty="0">
                <a:solidFill>
                  <a:prstClr val="white"/>
                </a:solidFill>
                <a:latin typeface="Calibri" panose="020F0502020204030204"/>
              </a:rPr>
              <a:t>MESTER</a:t>
            </a:r>
            <a:endParaRPr lang="da-DK" sz="10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ktangel 26"/>
          <p:cNvSpPr/>
          <p:nvPr/>
        </p:nvSpPr>
        <p:spPr>
          <a:xfrm>
            <a:off x="5035457" y="4190349"/>
            <a:ext cx="162646" cy="464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H3</a:t>
            </a:r>
          </a:p>
        </p:txBody>
      </p:sp>
      <p:sp>
        <p:nvSpPr>
          <p:cNvPr id="37" name="Rektangel 36"/>
          <p:cNvSpPr/>
          <p:nvPr/>
        </p:nvSpPr>
        <p:spPr>
          <a:xfrm>
            <a:off x="3946943" y="4194918"/>
            <a:ext cx="162646" cy="455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H2</a:t>
            </a:r>
          </a:p>
        </p:txBody>
      </p:sp>
      <p:sp>
        <p:nvSpPr>
          <p:cNvPr id="38" name="Rektangel 37"/>
          <p:cNvSpPr/>
          <p:nvPr/>
        </p:nvSpPr>
        <p:spPr>
          <a:xfrm>
            <a:off x="2864669" y="4190433"/>
            <a:ext cx="160532" cy="464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H1</a:t>
            </a:r>
          </a:p>
        </p:txBody>
      </p:sp>
      <p:sp>
        <p:nvSpPr>
          <p:cNvPr id="39" name="Rektangel 38"/>
          <p:cNvSpPr/>
          <p:nvPr/>
        </p:nvSpPr>
        <p:spPr>
          <a:xfrm>
            <a:off x="7219798" y="4181211"/>
            <a:ext cx="160532" cy="464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H5</a:t>
            </a:r>
          </a:p>
        </p:txBody>
      </p:sp>
      <p:sp>
        <p:nvSpPr>
          <p:cNvPr id="40" name="Rektangel 39"/>
          <p:cNvSpPr/>
          <p:nvPr/>
        </p:nvSpPr>
        <p:spPr>
          <a:xfrm>
            <a:off x="6128684" y="4190349"/>
            <a:ext cx="160532" cy="464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H4</a:t>
            </a:r>
          </a:p>
        </p:txBody>
      </p:sp>
      <p:sp>
        <p:nvSpPr>
          <p:cNvPr id="41" name="Rektangel 40"/>
          <p:cNvSpPr/>
          <p:nvPr/>
        </p:nvSpPr>
        <p:spPr>
          <a:xfrm>
            <a:off x="3135375" y="4190348"/>
            <a:ext cx="697268" cy="464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a-DK" sz="1200" dirty="0">
                <a:solidFill>
                  <a:prstClr val="white"/>
                </a:solidFill>
                <a:latin typeface="Calibri" panose="020F0502020204030204"/>
              </a:rPr>
              <a:t>MESTER</a:t>
            </a:r>
            <a:endParaRPr lang="da-DK" sz="10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ktangel 41"/>
          <p:cNvSpPr/>
          <p:nvPr/>
        </p:nvSpPr>
        <p:spPr>
          <a:xfrm>
            <a:off x="4223889" y="4190348"/>
            <a:ext cx="697268" cy="464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a-DK" sz="1200" dirty="0">
                <a:solidFill>
                  <a:prstClr val="white"/>
                </a:solidFill>
                <a:latin typeface="Calibri" panose="020F0502020204030204"/>
              </a:rPr>
              <a:t>MESTER</a:t>
            </a:r>
            <a:endParaRPr lang="da-DK" sz="10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ktangel 42"/>
          <p:cNvSpPr/>
          <p:nvPr/>
        </p:nvSpPr>
        <p:spPr>
          <a:xfrm>
            <a:off x="5314759" y="4190348"/>
            <a:ext cx="697268" cy="464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a-DK" sz="1200" dirty="0">
                <a:solidFill>
                  <a:prstClr val="white"/>
                </a:solidFill>
                <a:latin typeface="Calibri" panose="020F0502020204030204"/>
              </a:rPr>
              <a:t>MESTER</a:t>
            </a:r>
            <a:endParaRPr lang="da-DK" sz="10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ktangel 43"/>
          <p:cNvSpPr/>
          <p:nvPr/>
        </p:nvSpPr>
        <p:spPr>
          <a:xfrm>
            <a:off x="6405873" y="4181211"/>
            <a:ext cx="697268" cy="464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a-DK" sz="1200" dirty="0">
                <a:solidFill>
                  <a:prstClr val="white"/>
                </a:solidFill>
                <a:latin typeface="Calibri" panose="020F0502020204030204"/>
              </a:rPr>
              <a:t>MESTER</a:t>
            </a:r>
            <a:endParaRPr lang="da-DK" sz="10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Afrundet rektangel 45"/>
          <p:cNvSpPr/>
          <p:nvPr/>
        </p:nvSpPr>
        <p:spPr>
          <a:xfrm rot="1159159">
            <a:off x="7173778" y="3706173"/>
            <a:ext cx="675070" cy="46434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3 år og</a:t>
            </a:r>
          </a:p>
          <a:p>
            <a:pPr algn="ctr"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 6-9 mdr</a:t>
            </a:r>
            <a:r>
              <a:rPr lang="da-DK" sz="1350" dirty="0">
                <a:solidFill>
                  <a:prstClr val="white"/>
                </a:solidFill>
                <a:latin typeface="Calibri" panose="020F0502020204030204"/>
              </a:rPr>
              <a:t>.</a:t>
            </a:r>
          </a:p>
        </p:txBody>
      </p:sp>
      <p:sp>
        <p:nvSpPr>
          <p:cNvPr id="28" name="Afrundet rektangel 27"/>
          <p:cNvSpPr/>
          <p:nvPr/>
        </p:nvSpPr>
        <p:spPr>
          <a:xfrm rot="1129468">
            <a:off x="7919116" y="1489359"/>
            <a:ext cx="675070" cy="4643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a-DK" sz="825" dirty="0">
                <a:solidFill>
                  <a:prstClr val="white"/>
                </a:solidFill>
                <a:latin typeface="Calibri" panose="020F0502020204030204"/>
              </a:rPr>
              <a:t>4-5 år. </a:t>
            </a:r>
            <a:endParaRPr lang="da-DK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Titel 1"/>
          <p:cNvSpPr txBox="1">
            <a:spLocks/>
          </p:cNvSpPr>
          <p:nvPr/>
        </p:nvSpPr>
        <p:spPr>
          <a:xfrm>
            <a:off x="548640" y="2677103"/>
            <a:ext cx="5571661" cy="126124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342900"/>
            <a:r>
              <a:rPr lang="da-DK" sz="7500" dirty="0">
                <a:gradFill flip="none" rotWithShape="1">
                  <a:gsLst>
                    <a:gs pos="0">
                      <a:prstClr val="black"/>
                    </a:gs>
                    <a:gs pos="100000">
                      <a:prstClr val="black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Calibri Light" panose="020F0302020204030204"/>
              </a:rPr>
              <a:t>EUD tømrer </a:t>
            </a:r>
          </a:p>
          <a:p>
            <a:pPr defTabSz="342900"/>
            <a:r>
              <a:rPr lang="da-DK" sz="1350" dirty="0">
                <a:gradFill flip="none" rotWithShape="1">
                  <a:gsLst>
                    <a:gs pos="0">
                      <a:prstClr val="black"/>
                    </a:gs>
                    <a:gs pos="100000">
                      <a:prstClr val="black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Calibri Light" panose="020F0302020204030204"/>
              </a:rPr>
              <a:t>  Oversigt</a:t>
            </a:r>
          </a:p>
        </p:txBody>
      </p:sp>
    </p:spTree>
    <p:extLst>
      <p:ext uri="{BB962C8B-B14F-4D97-AF65-F5344CB8AC3E}">
        <p14:creationId xmlns:p14="http://schemas.microsoft.com/office/powerpoint/2010/main" val="32318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3CF7F-8C60-4871-B99F-F58F432FC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Efter sommerferien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A263D2-7EF9-4DD6-A712-DCA253FF0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a-DK" dirty="0"/>
              <a:t>Opstart er onsdag d. 11. august</a:t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/>
              <a:t>I Næstved møder man kl. 10:00 i HTX bygningen</a:t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/>
              <a:t>I Køge møder man kl. 9:15 ved EUX-hallen</a:t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endParaRPr lang="da-DK" dirty="0"/>
          </a:p>
          <a:p>
            <a:pPr marL="0" indent="0" algn="ctr">
              <a:buNone/>
            </a:pPr>
            <a:r>
              <a:rPr lang="da-DK" dirty="0"/>
              <a:t>Du er altid velkommen til at kontakte Studievejlederne</a:t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/>
              <a:t>Lea i Næstved eller Eloise i Køge</a:t>
            </a:r>
          </a:p>
        </p:txBody>
      </p:sp>
    </p:spTree>
    <p:extLst>
      <p:ext uri="{BB962C8B-B14F-4D97-AF65-F5344CB8AC3E}">
        <p14:creationId xmlns:p14="http://schemas.microsoft.com/office/powerpoint/2010/main" val="155595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EUX Uge skema GF1 – 2020</a:t>
            </a:r>
          </a:p>
        </p:txBody>
      </p:sp>
      <p:pic>
        <p:nvPicPr>
          <p:cNvPr id="6" name="Pladsholder til indhold 5"/>
          <p:cNvPicPr>
            <a:picLocks noGrp="1"/>
          </p:cNvPicPr>
          <p:nvPr>
            <p:ph idx="1"/>
          </p:nvPr>
        </p:nvPicPr>
        <p:blipFill rotWithShape="1">
          <a:blip r:embed="rId3"/>
          <a:srcRect l="7033" t="15111" r="49875" b="19454"/>
          <a:stretch/>
        </p:blipFill>
        <p:spPr bwMode="auto">
          <a:xfrm>
            <a:off x="467544" y="1268016"/>
            <a:ext cx="8208912" cy="35359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67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76A0DC2F-825A-4FE9-A5F1-EB0EFCDD4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4665AAA-BDBB-4AFE-99CB-6F119D6F6B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Undertitel 3">
            <a:extLst>
              <a:ext uri="{FF2B5EF4-FFF2-40B4-BE49-F238E27FC236}">
                <a16:creationId xmlns:a16="http://schemas.microsoft.com/office/drawing/2014/main" id="{AAB1F24B-F9C6-4DAA-BAA1-EBD1740ED224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19872" y="411510"/>
            <a:ext cx="5184576" cy="2520280"/>
          </a:xfrm>
        </p:spPr>
        <p:txBody>
          <a:bodyPr/>
          <a:lstStyle/>
          <a:p>
            <a:r>
              <a:rPr lang="da-DK" b="1" dirty="0"/>
              <a:t>Velkomst og præsentation af aftenens program</a:t>
            </a:r>
          </a:p>
          <a:p>
            <a:r>
              <a:rPr lang="da-DK" b="1" dirty="0"/>
              <a:t/>
            </a:r>
            <a:br>
              <a:rPr lang="da-DK" b="1" dirty="0"/>
            </a:br>
            <a:r>
              <a:rPr lang="da-DK" b="1" dirty="0"/>
              <a:t>Gennemgang af efteråret (Eloise)</a:t>
            </a:r>
          </a:p>
          <a:p>
            <a:r>
              <a:rPr lang="da-DK" b="1" dirty="0"/>
              <a:t/>
            </a:r>
            <a:br>
              <a:rPr lang="da-DK" b="1" dirty="0"/>
            </a:br>
            <a:r>
              <a:rPr lang="da-DK" b="1" dirty="0"/>
              <a:t>Hvad skal der ske efter sommerferien? (Frank og Lasse)</a:t>
            </a:r>
          </a:p>
          <a:p>
            <a:r>
              <a:rPr lang="da-DK" b="1" dirty="0"/>
              <a:t/>
            </a:r>
            <a:br>
              <a:rPr lang="da-DK" b="1" dirty="0"/>
            </a:br>
            <a:r>
              <a:rPr lang="da-DK" b="1" dirty="0"/>
              <a:t>Hvordan er det at være eux-elev (elever)</a:t>
            </a:r>
            <a:br>
              <a:rPr lang="da-DK" b="1" dirty="0"/>
            </a:br>
            <a:r>
              <a:rPr lang="da-DK" b="1" dirty="0"/>
              <a:t/>
            </a:r>
            <a:br>
              <a:rPr lang="da-DK" b="1" dirty="0"/>
            </a:br>
            <a:r>
              <a:rPr lang="da-DK" b="1" dirty="0"/>
              <a:t>Opstart (Per og Line)</a:t>
            </a:r>
          </a:p>
          <a:p>
            <a:r>
              <a:rPr lang="da-DK" b="1" dirty="0"/>
              <a:t/>
            </a:r>
            <a:br>
              <a:rPr lang="da-DK" b="1" dirty="0"/>
            </a:br>
            <a:r>
              <a:rPr lang="da-DK" b="1" dirty="0"/>
              <a:t>Spørgsmål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293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23528" y="1923679"/>
            <a:ext cx="2088232" cy="1296143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  <a:defRPr/>
            </a:pPr>
            <a:endParaRPr lang="da-DK" dirty="0"/>
          </a:p>
          <a:p>
            <a:pPr marL="0" indent="0">
              <a:buFontTx/>
              <a:buNone/>
              <a:defRPr/>
            </a:pPr>
            <a:r>
              <a:rPr lang="da-DK" dirty="0"/>
              <a:t>Elever har </a:t>
            </a:r>
            <a:r>
              <a:rPr lang="da-DK" i="1" dirty="0"/>
              <a:t>ikke valgt </a:t>
            </a:r>
            <a:r>
              <a:rPr lang="da-DK" dirty="0"/>
              <a:t>deres fagretning endnu</a:t>
            </a:r>
          </a:p>
          <a:p>
            <a:pPr>
              <a:defRPr/>
            </a:pPr>
            <a:endParaRPr lang="da-DK" sz="900" dirty="0"/>
          </a:p>
          <a:p>
            <a:pPr>
              <a:defRPr/>
            </a:pPr>
            <a:endParaRPr lang="da-DK" dirty="0"/>
          </a:p>
          <a:p>
            <a:pPr marL="0" indent="0">
              <a:buFontTx/>
              <a:buNone/>
              <a:defRPr/>
            </a:pPr>
            <a:endParaRPr lang="da-DK" dirty="0"/>
          </a:p>
        </p:txBody>
      </p:sp>
      <p:sp>
        <p:nvSpPr>
          <p:cNvPr id="16386" name="Titel 1"/>
          <p:cNvSpPr>
            <a:spLocks noGrp="1"/>
          </p:cNvSpPr>
          <p:nvPr>
            <p:ph type="ctrTitle"/>
          </p:nvPr>
        </p:nvSpPr>
        <p:spPr>
          <a:xfrm>
            <a:off x="251520" y="195486"/>
            <a:ext cx="2448272" cy="1152128"/>
          </a:xfrm>
        </p:spPr>
        <p:txBody>
          <a:bodyPr/>
          <a:lstStyle/>
          <a:p>
            <a:r>
              <a:rPr lang="da-DK" altLang="en-US" dirty="0"/>
              <a:t>GF1 på EUX</a:t>
            </a:r>
          </a:p>
        </p:txBody>
      </p:sp>
      <p:sp>
        <p:nvSpPr>
          <p:cNvPr id="16388" name="Pladsholder til diasnummer 3"/>
          <p:cNvSpPr>
            <a:spLocks noGrp="1"/>
          </p:cNvSpPr>
          <p:nvPr>
            <p:ph type="sldNum" sz="quarter" idx="4294967295"/>
          </p:nvPr>
        </p:nvSpPr>
        <p:spPr>
          <a:xfrm>
            <a:off x="7524750" y="4838700"/>
            <a:ext cx="1619250" cy="134938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Side </a:t>
            </a:r>
            <a:fld id="{D5014F03-838E-4060-9754-E60B8373BB5B}" type="slidenum">
              <a:rPr kumimoji="0" lang="da-DK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2987824" y="555526"/>
            <a:ext cx="570556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Starter med 2 ugers afklaring og introduktion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Alle elever er jævnaldrende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En chance, elever får én gang i deres liv – og kun i det første år, efter at de er gået ud af folkeskolen. </a:t>
            </a:r>
          </a:p>
          <a:p>
            <a:endParaRPr lang="da-DK" dirty="0"/>
          </a:p>
          <a:p>
            <a:r>
              <a:rPr lang="da-DK" b="1" u="sng" dirty="0"/>
              <a:t>Grundfag på GF1</a:t>
            </a:r>
            <a:endParaRPr lang="da-DK" dirty="0"/>
          </a:p>
          <a:p>
            <a:r>
              <a:rPr lang="da-DK" dirty="0"/>
              <a:t> </a:t>
            </a:r>
          </a:p>
          <a:p>
            <a:r>
              <a:rPr lang="da-DK" b="1" dirty="0"/>
              <a:t>Dansk</a:t>
            </a:r>
            <a:r>
              <a:rPr lang="da-DK" dirty="0"/>
              <a:t> C (SKAL være bestået for dem der vil læse </a:t>
            </a:r>
          </a:p>
          <a:p>
            <a:r>
              <a:rPr lang="da-DK" dirty="0"/>
              <a:t>videre til elektriker) </a:t>
            </a:r>
          </a:p>
          <a:p>
            <a:r>
              <a:rPr lang="da-DK" b="1" dirty="0"/>
              <a:t>Engelsk C</a:t>
            </a:r>
          </a:p>
          <a:p>
            <a:r>
              <a:rPr lang="da-DK" b="1" dirty="0"/>
              <a:t>Samfundsfag C</a:t>
            </a:r>
          </a:p>
        </p:txBody>
      </p:sp>
    </p:spTree>
    <p:extLst>
      <p:ext uri="{BB962C8B-B14F-4D97-AF65-F5344CB8AC3E}">
        <p14:creationId xmlns:p14="http://schemas.microsoft.com/office/powerpoint/2010/main" val="27832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1520" y="2211710"/>
            <a:ext cx="2952328" cy="936104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a-DK" dirty="0"/>
              <a:t>Eleverne </a:t>
            </a:r>
            <a:r>
              <a:rPr lang="da-DK" i="1" dirty="0"/>
              <a:t>har valgt </a:t>
            </a:r>
            <a:r>
              <a:rPr lang="da-DK" dirty="0"/>
              <a:t>deres fagretning</a:t>
            </a:r>
          </a:p>
          <a:p>
            <a:pPr>
              <a:defRPr/>
            </a:pPr>
            <a:endParaRPr lang="da-DK" sz="900" dirty="0"/>
          </a:p>
          <a:p>
            <a:pPr>
              <a:defRPr/>
            </a:pPr>
            <a:endParaRPr lang="da-DK" dirty="0"/>
          </a:p>
          <a:p>
            <a:pPr marL="0" indent="0">
              <a:buFontTx/>
              <a:buNone/>
              <a:defRPr/>
            </a:pPr>
            <a:endParaRPr lang="da-DK" dirty="0"/>
          </a:p>
        </p:txBody>
      </p:sp>
      <p:sp>
        <p:nvSpPr>
          <p:cNvPr id="16386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altLang="en-US" dirty="0"/>
              <a:t>GF2 på EUX</a:t>
            </a:r>
          </a:p>
        </p:txBody>
      </p:sp>
      <p:sp>
        <p:nvSpPr>
          <p:cNvPr id="2" name="Undertitel 1"/>
          <p:cNvSpPr>
            <a:spLocks noGrp="1"/>
          </p:cNvSpPr>
          <p:nvPr>
            <p:ph type="subTitle" idx="10"/>
          </p:nvPr>
        </p:nvSpPr>
        <p:spPr>
          <a:xfrm>
            <a:off x="3347864" y="267494"/>
            <a:ext cx="5112568" cy="2952328"/>
          </a:xfrm>
        </p:spPr>
        <p:txBody>
          <a:bodyPr/>
          <a:lstStyle/>
          <a:p>
            <a:pPr>
              <a:defRPr/>
            </a:pPr>
            <a:endParaRPr lang="da-DK" dirty="0"/>
          </a:p>
          <a:p>
            <a:r>
              <a:rPr lang="da-DK" b="1" u="sng" dirty="0"/>
              <a:t>Grundfag på GF2</a:t>
            </a:r>
            <a:endParaRPr lang="da-DK" b="1" dirty="0"/>
          </a:p>
          <a:p>
            <a:r>
              <a:rPr lang="da-DK" dirty="0"/>
              <a:t> </a:t>
            </a:r>
          </a:p>
          <a:p>
            <a:r>
              <a:rPr lang="da-DK" b="1" dirty="0"/>
              <a:t>Matematik</a:t>
            </a:r>
            <a:r>
              <a:rPr lang="da-DK" dirty="0"/>
              <a:t> C (SKAL være bestået for begge)</a:t>
            </a:r>
          </a:p>
          <a:p>
            <a:r>
              <a:rPr lang="da-DK" b="1" dirty="0"/>
              <a:t>Fysik C </a:t>
            </a:r>
            <a:r>
              <a:rPr lang="da-DK" dirty="0"/>
              <a:t>(SKAL være bestået for elektrikerne)</a:t>
            </a:r>
          </a:p>
          <a:p>
            <a:r>
              <a:rPr lang="da-DK" b="1" dirty="0"/>
              <a:t>Teknologi</a:t>
            </a:r>
            <a:r>
              <a:rPr lang="da-DK" dirty="0"/>
              <a:t> C (SKAL være bestået for tømrer)</a:t>
            </a:r>
          </a:p>
          <a:p>
            <a:r>
              <a:rPr lang="da-DK" b="1" dirty="0"/>
              <a:t>Erhvervsinformatik C </a:t>
            </a:r>
            <a:r>
              <a:rPr lang="da-DK" dirty="0"/>
              <a:t>(elektriker)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da-DK" dirty="0"/>
          </a:p>
        </p:txBody>
      </p:sp>
      <p:sp>
        <p:nvSpPr>
          <p:cNvPr id="16388" name="Pladsholder til diasnummer 3"/>
          <p:cNvSpPr>
            <a:spLocks noGrp="1"/>
          </p:cNvSpPr>
          <p:nvPr>
            <p:ph type="sldNum" sz="quarter" idx="4294967295"/>
          </p:nvPr>
        </p:nvSpPr>
        <p:spPr>
          <a:xfrm>
            <a:off x="7524750" y="4838700"/>
            <a:ext cx="1619250" cy="134938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en-US" sz="1000"/>
              <a:t>Side </a:t>
            </a:r>
            <a:fld id="{D5014F03-838E-4060-9754-E60B8373BB5B}" type="slidenum">
              <a:rPr lang="da-DK" altLang="en-US" sz="1000" smtClean="0"/>
              <a:pPr eaLnBrk="1" hangingPunct="1"/>
              <a:t>4</a:t>
            </a:fld>
            <a:endParaRPr lang="da-DK" altLang="en-US" sz="1000"/>
          </a:p>
        </p:txBody>
      </p:sp>
    </p:spTree>
    <p:extLst>
      <p:ext uri="{BB962C8B-B14F-4D97-AF65-F5344CB8AC3E}">
        <p14:creationId xmlns:p14="http://schemas.microsoft.com/office/powerpoint/2010/main" val="117449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323528" y="1923679"/>
            <a:ext cx="2592288" cy="2088231"/>
          </a:xfrm>
        </p:spPr>
        <p:txBody>
          <a:bodyPr/>
          <a:lstStyle/>
          <a:p>
            <a:r>
              <a:rPr lang="da-DK" sz="1200" b="1" dirty="0"/>
              <a:t>Eksempel - Projekt 1</a:t>
            </a:r>
            <a:endParaRPr lang="da-DK" sz="1200" dirty="0"/>
          </a:p>
          <a:p>
            <a:r>
              <a:rPr lang="da-DK" sz="1200" dirty="0"/>
              <a:t> ”Håndværk: Historie, tradition og identitet”</a:t>
            </a:r>
          </a:p>
          <a:p>
            <a:r>
              <a:rPr lang="da-DK" sz="1200" dirty="0"/>
              <a:t>Et tværfagligt projekt i dansk/samfundsfag/engelsk.</a:t>
            </a:r>
          </a:p>
          <a:p>
            <a:r>
              <a:rPr lang="da-DK" sz="1200" dirty="0"/>
              <a:t>Projekt 1 skal indeholde en redegørelse for historien, traditionen og identiteten i det fag, eleven påtænker at vælge. </a:t>
            </a: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Projektorienteret</a:t>
            </a:r>
          </a:p>
        </p:txBody>
      </p:sp>
      <p:sp>
        <p:nvSpPr>
          <p:cNvPr id="4" name="Undertitel 3"/>
          <p:cNvSpPr>
            <a:spLocks noGrp="1"/>
          </p:cNvSpPr>
          <p:nvPr>
            <p:ph type="subTitle" idx="10"/>
          </p:nvPr>
        </p:nvSpPr>
        <p:spPr>
          <a:xfrm>
            <a:off x="3059832" y="663538"/>
            <a:ext cx="5616624" cy="2736304"/>
          </a:xfrm>
        </p:spPr>
        <p:txBody>
          <a:bodyPr/>
          <a:lstStyle/>
          <a:p>
            <a:r>
              <a:rPr lang="da-DK" dirty="0"/>
              <a:t>Undervisningen på grundforløbet er bygget op omkring flere fælles projekter, hvor eleverne lærer at integrere den teoretiske faglig viden i praktiske projekter. </a:t>
            </a:r>
          </a:p>
          <a:p>
            <a:r>
              <a:rPr lang="da-DK" dirty="0"/>
              <a:t>- 3 større opgaver i løbet af GF1</a:t>
            </a:r>
          </a:p>
          <a:p>
            <a:r>
              <a:rPr lang="da-DK" dirty="0"/>
              <a:t> </a:t>
            </a:r>
          </a:p>
          <a:p>
            <a:r>
              <a:rPr lang="da-DK" dirty="0"/>
              <a:t>Er man bagud med opgaver kan elever indkaldes i skemafrie perioder, så man kommer på omgangshøjde.</a:t>
            </a:r>
          </a:p>
        </p:txBody>
      </p:sp>
    </p:spTree>
    <p:extLst>
      <p:ext uri="{BB962C8B-B14F-4D97-AF65-F5344CB8AC3E}">
        <p14:creationId xmlns:p14="http://schemas.microsoft.com/office/powerpoint/2010/main" val="273790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Praktikplads/ læreplads</a:t>
            </a:r>
            <a:endParaRPr lang="da-DK" dirty="0"/>
          </a:p>
        </p:txBody>
      </p:sp>
      <p:sp>
        <p:nvSpPr>
          <p:cNvPr id="4" name="Undertitel 3"/>
          <p:cNvSpPr>
            <a:spLocks noGrp="1"/>
          </p:cNvSpPr>
          <p:nvPr>
            <p:ph type="subTitle" idx="10"/>
          </p:nvPr>
        </p:nvSpPr>
        <p:spPr>
          <a:xfrm>
            <a:off x="3059832" y="663538"/>
            <a:ext cx="5616624" cy="2736304"/>
          </a:xfrm>
        </p:spPr>
        <p:txBody>
          <a:bodyPr/>
          <a:lstStyle/>
          <a:p>
            <a:endParaRPr lang="da-DK" dirty="0" smtClean="0"/>
          </a:p>
          <a:p>
            <a:r>
              <a:rPr lang="da-DK" dirty="0" smtClean="0"/>
              <a:t>Skolen og vores virksomhedskonsulenter hjælper eleverne med at finde en læreplads.</a:t>
            </a:r>
          </a:p>
          <a:p>
            <a:endParaRPr lang="da-DK" dirty="0"/>
          </a:p>
          <a:p>
            <a:r>
              <a:rPr lang="da-DK" dirty="0" smtClean="0"/>
              <a:t>Eleverne bliver undervist i praktikpladssøgning (ansøgning og CV) og de får mulighed for at komme i en uges praktik inden GF1 slutter (start januar). </a:t>
            </a:r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9753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Trivsel på EUX</a:t>
            </a:r>
          </a:p>
        </p:txBody>
      </p:sp>
      <p:sp>
        <p:nvSpPr>
          <p:cNvPr id="4" name="Undertitel 3"/>
          <p:cNvSpPr>
            <a:spLocks noGrp="1"/>
          </p:cNvSpPr>
          <p:nvPr>
            <p:ph type="subTitle" idx="10"/>
          </p:nvPr>
        </p:nvSpPr>
        <p:spPr>
          <a:xfrm>
            <a:off x="3131840" y="339502"/>
            <a:ext cx="5688632" cy="3744416"/>
          </a:xfrm>
        </p:spPr>
        <p:txBody>
          <a:bodyPr/>
          <a:lstStyle/>
          <a:p>
            <a:r>
              <a:rPr lang="da-DK" b="1" u="sng" dirty="0"/>
              <a:t>Fravær og trivsel</a:t>
            </a:r>
            <a:endParaRPr lang="da-DK" dirty="0"/>
          </a:p>
          <a:p>
            <a:endParaRPr lang="da-DK" dirty="0"/>
          </a:p>
          <a:p>
            <a:r>
              <a:rPr lang="da-DK" sz="1200" dirty="0"/>
              <a:t>Én gang om måneden holder vi elevsamtaler for at tale om trivsel og vi kigger på deres fravær- sammen med kontaktlærer.</a:t>
            </a:r>
          </a:p>
          <a:p>
            <a:r>
              <a:rPr lang="da-DK" sz="1200" dirty="0"/>
              <a:t> </a:t>
            </a:r>
          </a:p>
          <a:p>
            <a:r>
              <a:rPr lang="da-DK" sz="1200" dirty="0"/>
              <a:t>September – 1. samtale (uge 37)</a:t>
            </a:r>
          </a:p>
          <a:p>
            <a:r>
              <a:rPr lang="da-DK" sz="1200" dirty="0"/>
              <a:t>Er der bekymring bliver forældrene kontaktet. </a:t>
            </a:r>
          </a:p>
          <a:p>
            <a:r>
              <a:rPr lang="da-DK" sz="1200" dirty="0"/>
              <a:t> </a:t>
            </a:r>
          </a:p>
          <a:p>
            <a:r>
              <a:rPr lang="da-DK" sz="1200" dirty="0"/>
              <a:t>Oktober – 2. samtale (uge 41)</a:t>
            </a:r>
          </a:p>
          <a:p>
            <a:r>
              <a:rPr lang="da-DK" sz="1200" dirty="0"/>
              <a:t> </a:t>
            </a:r>
          </a:p>
          <a:p>
            <a:r>
              <a:rPr lang="da-DK" sz="1200" dirty="0"/>
              <a:t>November – 3. samtale (uge 45)</a:t>
            </a:r>
          </a:p>
          <a:p>
            <a:r>
              <a:rPr lang="da-DK" sz="1200" dirty="0"/>
              <a:t> </a:t>
            </a:r>
          </a:p>
          <a:p>
            <a:r>
              <a:rPr lang="da-DK" sz="1200" dirty="0"/>
              <a:t>December – 4. samtale (uge 49)</a:t>
            </a:r>
          </a:p>
          <a:p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>
            <a:off x="323528" y="1943438"/>
            <a:ext cx="26642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b="1" i="1" dirty="0"/>
              <a:t>Fravær</a:t>
            </a:r>
            <a:r>
              <a:rPr lang="da-DK" sz="1400" i="1" dirty="0"/>
              <a:t> </a:t>
            </a:r>
            <a:br>
              <a:rPr lang="da-DK" sz="1400" i="1" dirty="0"/>
            </a:br>
            <a:r>
              <a:rPr lang="da-DK" sz="1400" i="1" dirty="0"/>
              <a:t>Udebliver du fra undervisningen, betragtes det som fravær. </a:t>
            </a:r>
          </a:p>
          <a:p>
            <a:r>
              <a:rPr lang="da-DK" sz="1400" i="1" dirty="0"/>
              <a:t>Fravær og tilstedeværelse registreres i Uddata. </a:t>
            </a:r>
            <a:br>
              <a:rPr lang="da-DK" sz="1400" i="1" dirty="0"/>
            </a:br>
            <a:r>
              <a:rPr lang="da-DK" sz="1400" i="1" dirty="0"/>
              <a:t>PÅ EUX opererer vi som andre med en kritisk grænse for fravær på 10%. </a:t>
            </a:r>
            <a:br>
              <a:rPr lang="da-DK" sz="1400" i="1" dirty="0"/>
            </a:br>
            <a:r>
              <a:rPr lang="da-DK" sz="1400" i="1" dirty="0"/>
              <a:t>Fraværet opgøres månedligt.</a:t>
            </a:r>
          </a:p>
        </p:txBody>
      </p:sp>
    </p:spTree>
    <p:extLst>
      <p:ext uri="{BB962C8B-B14F-4D97-AF65-F5344CB8AC3E}">
        <p14:creationId xmlns:p14="http://schemas.microsoft.com/office/powerpoint/2010/main" val="109248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Fra EUX til EUD ?</a:t>
            </a:r>
          </a:p>
        </p:txBody>
      </p:sp>
      <p:sp>
        <p:nvSpPr>
          <p:cNvPr id="4" name="Undertitel 3"/>
          <p:cNvSpPr>
            <a:spLocks noGrp="1"/>
          </p:cNvSpPr>
          <p:nvPr>
            <p:ph type="subTitle" idx="10"/>
          </p:nvPr>
        </p:nvSpPr>
        <p:spPr>
          <a:xfrm>
            <a:off x="2411760" y="1707654"/>
            <a:ext cx="5616624" cy="2448272"/>
          </a:xfrm>
        </p:spPr>
        <p:txBody>
          <a:bodyPr/>
          <a:lstStyle/>
          <a:p>
            <a:r>
              <a:rPr lang="da-DK" dirty="0"/>
              <a:t>Under grundforløbet kan du altid fravælge EUX og fortsætte i en almindelig erhvervsuddannelse.</a:t>
            </a:r>
          </a:p>
          <a:p>
            <a:endParaRPr lang="da-DK" dirty="0"/>
          </a:p>
          <a:p>
            <a:r>
              <a:rPr lang="da-DK" dirty="0"/>
              <a:t>Det bliver muligt at skifte ved efterårsferien og ved endt GF1</a:t>
            </a:r>
          </a:p>
          <a:p>
            <a:r>
              <a:rPr lang="da-DK" dirty="0"/>
              <a:t>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3835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CFB3DE5F-3EBA-4257-92C6-E1BD6DACD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0BF2BDD-5CE4-4916-AE13-409B1B63CF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3600" dirty="0"/>
              <a:t>Gode råd</a:t>
            </a:r>
          </a:p>
        </p:txBody>
      </p:sp>
      <p:sp>
        <p:nvSpPr>
          <p:cNvPr id="4" name="Undertitel 3">
            <a:extLst>
              <a:ext uri="{FF2B5EF4-FFF2-40B4-BE49-F238E27FC236}">
                <a16:creationId xmlns:a16="http://schemas.microsoft.com/office/drawing/2014/main" id="{464BBAA6-DDEF-40FB-9978-C65541B87408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a-DK" dirty="0"/>
              <a:t>Bestil </a:t>
            </a:r>
            <a:r>
              <a:rPr lang="da-DK" dirty="0" err="1"/>
              <a:t>ungdomskort</a:t>
            </a:r>
            <a:r>
              <a:rPr lang="da-DK" dirty="0"/>
              <a:t> i god tid (transport)</a:t>
            </a:r>
          </a:p>
          <a:p>
            <a:endParaRPr lang="da-DK" dirty="0"/>
          </a:p>
          <a:p>
            <a:r>
              <a:rPr lang="da-DK" dirty="0"/>
              <a:t>Sikkerhedsudstyr til når du skal i værkstedet</a:t>
            </a:r>
          </a:p>
          <a:p>
            <a:endParaRPr lang="da-DK" dirty="0"/>
          </a:p>
          <a:p>
            <a:r>
              <a:rPr lang="da-DK" dirty="0"/>
              <a:t>Computer er et must</a:t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/>
              <a:t>Har du brug for særlig støtte, IT-rygsæk, så kontakt din studievejleder hurtigst muligt</a:t>
            </a: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064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EUC Sjælland - ppt skabalon</Template>
  <TotalTime>1799</TotalTime>
  <Words>508</Words>
  <Application>Microsoft Office PowerPoint</Application>
  <PresentationFormat>Skærmshow (16:9)</PresentationFormat>
  <Paragraphs>188</Paragraphs>
  <Slides>13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Verdana</vt:lpstr>
      <vt:lpstr>1_Brugerdefineret design</vt:lpstr>
      <vt:lpstr>Brugerdefineret design</vt:lpstr>
      <vt:lpstr>2_Brugerdefineret design</vt:lpstr>
      <vt:lpstr>Office-tema</vt:lpstr>
      <vt:lpstr>18. maj 2021</vt:lpstr>
      <vt:lpstr>PowerPoint-præsentation</vt:lpstr>
      <vt:lpstr>GF1 på EUX</vt:lpstr>
      <vt:lpstr>GF2 på EUX</vt:lpstr>
      <vt:lpstr>Projektorienteret</vt:lpstr>
      <vt:lpstr>Praktikplads/ læreplads</vt:lpstr>
      <vt:lpstr>Trivsel på EUX</vt:lpstr>
      <vt:lpstr>Fra EUX til EUD ?</vt:lpstr>
      <vt:lpstr>Gode råd</vt:lpstr>
      <vt:lpstr>PowerPoint-præsentation</vt:lpstr>
      <vt:lpstr>PowerPoint-præsentation</vt:lpstr>
      <vt:lpstr>Efter sommerferien</vt:lpstr>
      <vt:lpstr>EUX Uge skema GF1 – 2020</vt:lpstr>
    </vt:vector>
  </TitlesOfParts>
  <Company>Undervisningsministeriet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Uddannelsesaften  Elsebeth Pedersen elpe@eucsj.dk</dc:title>
  <dc:creator>Elsebeth Pedersen</dc:creator>
  <cp:lastModifiedBy>Josefine Alma Bandsholm</cp:lastModifiedBy>
  <cp:revision>141</cp:revision>
  <dcterms:created xsi:type="dcterms:W3CDTF">2014-10-26T16:20:43Z</dcterms:created>
  <dcterms:modified xsi:type="dcterms:W3CDTF">2021-05-19T11:31:31Z</dcterms:modified>
</cp:coreProperties>
</file>